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4AADDCB-BDAF-45F0-B240-F3CCC54CE926}" type="datetimeFigureOut">
              <a:rPr lang="ru-RU" smtClean="0"/>
              <a:t>12.02.2009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072870-41B1-402A-B75F-B6095C0E7AC3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+mn-lt"/>
              </a:rPr>
              <a:t>КӘСІПОРЫННЫҢ БАЛАНС ӨТІМДІЛІГІН ТАЛДАУ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endParaRPr lang="ru-RU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/>
              <a:t>Кәсіпорынның  қаржылық жағдайдың басты критерилері болып, оның өтімділігін бағалау саналады. Өтімділіктің </a:t>
            </a:r>
            <a:r>
              <a:rPr lang="en-AU" dirty="0" smtClean="0"/>
              <a:t>2 </a:t>
            </a:r>
            <a:r>
              <a:rPr lang="kk-KZ" dirty="0" smtClean="0"/>
              <a:t>нұсқасы белгілі:</a:t>
            </a:r>
            <a:endParaRPr lang="ru-RU" dirty="0" smtClean="0"/>
          </a:p>
          <a:p>
            <a:pPr marL="651510" lvl="0" indent="-514350">
              <a:buFont typeface="+mj-lt"/>
              <a:buAutoNum type="arabicPeriod"/>
            </a:pPr>
            <a:r>
              <a:rPr lang="kk-KZ" dirty="0" smtClean="0"/>
              <a:t>Тұжырымдама бойынша өтімділік, бұл кәсіпорынның өзінің қысқа мерзімді міндеттерін өтеу қабілеттілігі;</a:t>
            </a:r>
            <a:endParaRPr lang="ru-RU" dirty="0" smtClean="0"/>
          </a:p>
          <a:p>
            <a:pPr marL="651510" lvl="0" indent="-514350">
              <a:buFont typeface="+mj-lt"/>
              <a:buAutoNum type="arabicPeriod"/>
            </a:pPr>
            <a:r>
              <a:rPr lang="kk-KZ" dirty="0" smtClean="0"/>
              <a:t>Өтімділік-бұл ағымдағы активтер ақша қаражатын айналуға дайындығымен жылдамдығы.</a:t>
            </a:r>
            <a:endParaRPr lang="ru-RU" dirty="0" smtClean="0"/>
          </a:p>
          <a:p>
            <a:r>
              <a:rPr lang="kk-KZ" dirty="0" smtClean="0"/>
              <a:t>Баланс талдау мәні бұл активтігі өтімділік дәрежесі бойынша топталған қаржыларды пассивті міндеттемемен салыстыру. Актив пен пассив баптары белгілі бір тәртіппен топтастырылады. Өтімділігі жоғарылардан бастап, өтімділігі төмендегілерге дейін.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+mn-lt"/>
              </a:rPr>
              <a:t>Өтімділік дәрежесіне байланысты кәсіпорын  активтері келесі топтарға бөлінеді:</a:t>
            </a:r>
            <a:endParaRPr lang="ru-RU" dirty="0"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1785926"/>
          <a:ext cx="7896544" cy="4227216"/>
        </p:xfrm>
        <a:graphic>
          <a:graphicData uri="http://schemas.openxmlformats.org/drawingml/2006/table">
            <a:tbl>
              <a:tblPr/>
              <a:tblGrid>
                <a:gridCol w="1492514"/>
                <a:gridCol w="2222682"/>
                <a:gridCol w="4181348"/>
              </a:tblGrid>
              <a:tr h="422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Актив тобы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+mn-lt"/>
                          <a:ea typeface="Calibri"/>
                          <a:cs typeface="Times New Roman"/>
                        </a:rPr>
                        <a:t>Көрсеткіш атауы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+mn-lt"/>
                          <a:ea typeface="Calibri"/>
                          <a:cs typeface="Times New Roman"/>
                        </a:rPr>
                        <a:t>Көрсеткіштің мінездемесі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4495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А</a:t>
                      </a:r>
                      <a:r>
                        <a:rPr lang="en-AU" sz="2000" baseline="-25000" dirty="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AU" sz="2000" dirty="0" smtClean="0"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AU" sz="2000" baseline="-25000" dirty="0" smtClean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AU" sz="2000" dirty="0" smtClean="0"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AU" sz="2000" baseline="-25000" dirty="0" smtClean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AU" sz="2000" dirty="0" smtClean="0"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AU" sz="2000" baseline="-25000" dirty="0" smtClean="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Ең өтімді активтер;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Тез өткен активтер;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Баяу өткен активтер;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Қиын өткен активтер.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Ақша қаражаттарының қысқа мерзімді қаржылық инвестициялары;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Қысқа мерзімді дебиторлы борыш және басқа активтер;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Тауарлы материалды құндылықтар және ұзақ мерзімді инвестициялар;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Ұзақ мерзімді активтер бөлімінің алдындағы топтарға енгізілген баптарынан басқа барлық баптары.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+mn-lt"/>
              </a:rPr>
              <a:t>Баланс пассивтері оларды қайтарым немесе төлеу  уақытына мерзіміне байланысты топтастырылады.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endParaRPr lang="ru-RU" dirty="0"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7" y="1928802"/>
          <a:ext cx="7649222" cy="4271393"/>
        </p:xfrm>
        <a:graphic>
          <a:graphicData uri="http://schemas.openxmlformats.org/drawingml/2006/table">
            <a:tbl>
              <a:tblPr/>
              <a:tblGrid>
                <a:gridCol w="1445768"/>
                <a:gridCol w="2153067"/>
                <a:gridCol w="4050387"/>
              </a:tblGrid>
              <a:tr h="443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Актив тобы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+mn-lt"/>
                          <a:ea typeface="Calibri"/>
                          <a:cs typeface="Times New Roman"/>
                        </a:rPr>
                        <a:t>Көрсеткіш атауы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+mn-lt"/>
                          <a:ea typeface="Calibri"/>
                          <a:cs typeface="Times New Roman"/>
                        </a:rPr>
                        <a:t>Көрсеткіштің мінездемесі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042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en-AU" sz="2000" baseline="-25000" dirty="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kk-KZ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dirty="0" smtClean="0">
                          <a:latin typeface="+mn-lt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en-AU" sz="2000" baseline="-25000" dirty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kk-KZ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dirty="0" smtClean="0">
                          <a:latin typeface="+mn-lt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en-AU" sz="2000" baseline="-25000" dirty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kk-KZ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dirty="0" smtClean="0">
                          <a:latin typeface="+mn-lt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en-AU" sz="2000" baseline="-25000" dirty="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Тез төлемдерге тиісті міндеттеме;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Қысқа мерзімді міндеттеме;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Ұзақ мерзімді міндеттеме;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Тұрақты міндеттеме.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Уақытында төленбеген кредиторлық борыш,қарыздар басқадай қысқа мерзімді және жұмысшылардың алған қарыздары бойынша есеп айырысу;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Қысқа мерзімді несиелер және судалар;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Ұзақ мерзімді несиелер және судалар;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+mn-lt"/>
                          <a:ea typeface="Calibri"/>
                          <a:cs typeface="Times New Roman"/>
                        </a:rPr>
                        <a:t>Пассивтің капитал бөлімінің баптары.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>
            <a:normAutofit fontScale="92500" lnSpcReduction="20000"/>
          </a:bodyPr>
          <a:lstStyle/>
          <a:p>
            <a:r>
              <a:rPr lang="kk-KZ" dirty="0" smtClean="0"/>
              <a:t>Баланс өтімділігін анықтау үшін актив пен пассив бойынша келтірілген топтар жиындарын салыстыру керек. Баланс  толық өтімді деп келесідей қатынастарда салыстырылады: А</a:t>
            </a:r>
            <a:r>
              <a:rPr lang="ru-RU" baseline="-25000" dirty="0" smtClean="0"/>
              <a:t>1</a:t>
            </a:r>
            <a:r>
              <a:rPr lang="ru-RU" dirty="0" smtClean="0"/>
              <a:t>&gt;П</a:t>
            </a:r>
            <a:r>
              <a:rPr lang="ru-RU" baseline="-25000" dirty="0" smtClean="0"/>
              <a:t>2</a:t>
            </a:r>
            <a:r>
              <a:rPr lang="ru-RU" dirty="0" smtClean="0"/>
              <a:t>;А</a:t>
            </a:r>
            <a:r>
              <a:rPr lang="ru-RU" baseline="-25000" dirty="0" smtClean="0"/>
              <a:t>2</a:t>
            </a:r>
            <a:r>
              <a:rPr lang="ru-RU" dirty="0" smtClean="0"/>
              <a:t>&gt;П</a:t>
            </a:r>
            <a:r>
              <a:rPr lang="ru-RU" baseline="-25000" dirty="0" smtClean="0"/>
              <a:t>2</a:t>
            </a:r>
            <a:r>
              <a:rPr lang="ru-RU" dirty="0" smtClean="0"/>
              <a:t>;А</a:t>
            </a:r>
            <a:r>
              <a:rPr lang="ru-RU" baseline="-25000" dirty="0" smtClean="0"/>
              <a:t>3</a:t>
            </a:r>
            <a:r>
              <a:rPr lang="ru-RU" dirty="0" smtClean="0"/>
              <a:t>&gt;П</a:t>
            </a:r>
            <a:r>
              <a:rPr lang="ru-RU" baseline="-25000" dirty="0" smtClean="0"/>
              <a:t>3</a:t>
            </a:r>
            <a:r>
              <a:rPr lang="ru-RU" dirty="0" smtClean="0"/>
              <a:t>;А</a:t>
            </a:r>
            <a:r>
              <a:rPr lang="ru-RU" baseline="-25000" dirty="0" smtClean="0"/>
              <a:t>4</a:t>
            </a:r>
            <a:r>
              <a:rPr lang="ru-RU" dirty="0" smtClean="0"/>
              <a:t>&lt;П</a:t>
            </a:r>
            <a:r>
              <a:rPr lang="ru-RU" baseline="-25000" dirty="0" smtClean="0"/>
              <a:t>4</a:t>
            </a:r>
            <a:r>
              <a:rPr lang="ru-RU" dirty="0" smtClean="0"/>
              <a:t>.</a:t>
            </a:r>
          </a:p>
          <a:p>
            <a:r>
              <a:rPr lang="kk-KZ" dirty="0" smtClean="0"/>
              <a:t>Көрсетілген схема бойынша жүргізіп отырған талдау бланс өімділігін кешенді баға беруге мүмкіндік береді. Өтімділіктің жалпы көрсеткіші келесі формуламен жіктеледі:</a:t>
            </a:r>
            <a:endParaRPr lang="ru-RU" dirty="0" smtClean="0"/>
          </a:p>
          <a:p>
            <a:r>
              <a:rPr lang="kk-KZ" dirty="0" smtClean="0"/>
              <a:t>К</a:t>
            </a:r>
            <a:r>
              <a:rPr lang="kk-KZ" baseline="-25000" dirty="0" smtClean="0"/>
              <a:t>жалпы</a:t>
            </a:r>
            <a:r>
              <a:rPr lang="kk-KZ" dirty="0" smtClean="0"/>
              <a:t>=  </a:t>
            </a:r>
            <a:r>
              <a:rPr lang="kk-KZ" dirty="0" smtClean="0"/>
              <a:t>                       =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kk-KZ" dirty="0" smtClean="0"/>
              <a:t> </a:t>
            </a:r>
            <a:r>
              <a:rPr lang="kk-KZ" dirty="0" smtClean="0"/>
              <a:t>а</a:t>
            </a:r>
            <a:r>
              <a:rPr lang="kk-KZ" baseline="-25000" dirty="0" smtClean="0"/>
              <a:t>1</a:t>
            </a:r>
            <a:r>
              <a:rPr lang="kk-KZ" dirty="0" smtClean="0"/>
              <a:t>; а</a:t>
            </a:r>
            <a:r>
              <a:rPr lang="kk-KZ" baseline="-25000" dirty="0" smtClean="0"/>
              <a:t>2</a:t>
            </a:r>
            <a:r>
              <a:rPr lang="kk-KZ" dirty="0" smtClean="0"/>
              <a:t>; а</a:t>
            </a:r>
            <a:r>
              <a:rPr lang="kk-KZ" baseline="-25000" dirty="0" smtClean="0"/>
              <a:t>3</a:t>
            </a:r>
            <a:r>
              <a:rPr lang="kk-KZ" dirty="0" smtClean="0"/>
              <a:t>=салмақтық коэффициент</a:t>
            </a:r>
            <a:endParaRPr lang="ru-RU" dirty="0" smtClean="0"/>
          </a:p>
          <a:p>
            <a:r>
              <a:rPr lang="kk-KZ" dirty="0" smtClean="0"/>
              <a:t>Жалпы өтімділік коэффициентті ағымдағы өтімділік активтерінің барлығының барлық төлем міндеттемесіне қатынасын көрсетеді. Бұл коэффициент 0,9 төлем болмауға тиіс.</a:t>
            </a:r>
            <a:endParaRPr lang="ru-RU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3429000"/>
            <a:ext cx="1866136" cy="571504"/>
          </a:xfrm>
          <a:prstGeom prst="rect">
            <a:avLst/>
          </a:prstGeom>
          <a:noFill/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3429000"/>
            <a:ext cx="2267428" cy="547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>
            <a:normAutofit fontScale="85000" lnSpcReduction="10000"/>
          </a:bodyPr>
          <a:lstStyle/>
          <a:p>
            <a:r>
              <a:rPr lang="kk-KZ" dirty="0" smtClean="0"/>
              <a:t>Сонымен қатар, жұмыс тәжірибесінде маңызды болып үш көрсткіш саналады:</a:t>
            </a:r>
            <a:endParaRPr lang="ru-RU" dirty="0" smtClean="0"/>
          </a:p>
          <a:p>
            <a:pPr marL="651510" lvl="0" indent="-514350">
              <a:buFont typeface="+mj-lt"/>
              <a:buAutoNum type="arabicPeriod"/>
            </a:pPr>
            <a:r>
              <a:rPr lang="kk-KZ" dirty="0" smtClean="0"/>
              <a:t>Абсолютті өтімділік көэффициент</a:t>
            </a:r>
            <a:endParaRPr lang="ru-RU" dirty="0" smtClean="0"/>
          </a:p>
          <a:p>
            <a:r>
              <a:rPr lang="kk-KZ" dirty="0" smtClean="0"/>
              <a:t> </a:t>
            </a:r>
            <a:endParaRPr lang="ru-RU" dirty="0" smtClean="0"/>
          </a:p>
          <a:p>
            <a:r>
              <a:rPr lang="kk-KZ" dirty="0" smtClean="0"/>
              <a:t>К</a:t>
            </a:r>
            <a:r>
              <a:rPr lang="kk-KZ" baseline="-25000" dirty="0" smtClean="0"/>
              <a:t>аб</a:t>
            </a:r>
            <a:r>
              <a:rPr lang="kk-KZ" dirty="0" smtClean="0"/>
              <a:t>= </a:t>
            </a:r>
            <a:r>
              <a:rPr lang="kk-KZ" dirty="0" smtClean="0"/>
              <a:t>                </a:t>
            </a:r>
            <a:r>
              <a:rPr lang="en-AU" dirty="0" smtClean="0"/>
              <a:t>≥</a:t>
            </a:r>
            <a:r>
              <a:rPr lang="en-AU" dirty="0" smtClean="0"/>
              <a:t>0,2; 0,5</a:t>
            </a:r>
            <a:endParaRPr lang="ru-RU" dirty="0" smtClean="0"/>
          </a:p>
          <a:p>
            <a:r>
              <a:rPr lang="ru-RU" dirty="0" smtClean="0"/>
              <a:t>А</a:t>
            </a:r>
            <a:r>
              <a:rPr lang="kk-KZ" dirty="0" smtClean="0"/>
              <a:t>Қ=ақша қаражаттары</a:t>
            </a:r>
            <a:endParaRPr lang="ru-RU" dirty="0" smtClean="0"/>
          </a:p>
          <a:p>
            <a:r>
              <a:rPr lang="kk-KZ" dirty="0" smtClean="0"/>
              <a:t>ҚМҚИ=қысқа мерзімді қаржылық инвестиция</a:t>
            </a:r>
            <a:endParaRPr lang="ru-RU" dirty="0" smtClean="0"/>
          </a:p>
          <a:p>
            <a:r>
              <a:rPr lang="kk-KZ" dirty="0" smtClean="0"/>
              <a:t>ҚММ=қысқа мерзімді міндеттеме</a:t>
            </a:r>
            <a:endParaRPr lang="ru-RU" dirty="0" smtClean="0"/>
          </a:p>
          <a:p>
            <a:r>
              <a:rPr lang="kk-KZ" dirty="0" smtClean="0"/>
              <a:t>Бұл көрсеткіш ҚММ қандай бөлігі баланс жасалатын күнін немесе жуық арада өтелетіндігін көрсетеді.</a:t>
            </a:r>
            <a:endParaRPr lang="ru-RU" dirty="0" smtClean="0"/>
          </a:p>
          <a:p>
            <a:pPr marL="651510" lvl="0" indent="-514350">
              <a:buFont typeface="+mj-lt"/>
              <a:buAutoNum type="arabicPeriod" startAt="2"/>
            </a:pPr>
            <a:r>
              <a:rPr lang="kk-KZ" dirty="0" smtClean="0"/>
              <a:t>Аралық өтеу және жедел өтімділік коэффициенті</a:t>
            </a:r>
            <a:endParaRPr lang="ru-RU" dirty="0" smtClean="0"/>
          </a:p>
          <a:p>
            <a:r>
              <a:rPr lang="kk-KZ" dirty="0" smtClean="0"/>
              <a:t>К</a:t>
            </a:r>
            <a:r>
              <a:rPr lang="kk-KZ" baseline="-25000" dirty="0" smtClean="0"/>
              <a:t>жө</a:t>
            </a:r>
            <a:r>
              <a:rPr lang="kk-KZ" dirty="0" smtClean="0"/>
              <a:t>= </a:t>
            </a:r>
            <a:r>
              <a:rPr lang="kk-KZ" dirty="0" smtClean="0"/>
              <a:t>                      </a:t>
            </a:r>
            <a:r>
              <a:rPr lang="ru-RU" dirty="0" smtClean="0"/>
              <a:t>≥</a:t>
            </a:r>
            <a:r>
              <a:rPr lang="ru-RU" dirty="0" smtClean="0"/>
              <a:t>1</a:t>
            </a:r>
          </a:p>
          <a:p>
            <a:r>
              <a:rPr lang="kk-KZ" dirty="0" smtClean="0"/>
              <a:t>Бұл коэффициент кәсіпорынның дебиторлық берешегін өз уақытында есеп жүргізу жағдайы болжамданған төлемдік мүмкіндік көрсеткіші.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1928802"/>
            <a:ext cx="1143008" cy="565731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4714884"/>
            <a:ext cx="1592523" cy="538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/>
          <a:lstStyle/>
          <a:p>
            <a:pPr marL="651510" lvl="0" indent="-514350">
              <a:buFont typeface="+mj-lt"/>
              <a:buAutoNum type="arabicPeriod" startAt="3"/>
            </a:pPr>
            <a:r>
              <a:rPr lang="kk-KZ" dirty="0" smtClean="0"/>
              <a:t>Ағымдағы өтімділік коэффициенті</a:t>
            </a:r>
            <a:endParaRPr lang="ru-RU" dirty="0" smtClean="0"/>
          </a:p>
          <a:p>
            <a:r>
              <a:rPr lang="kk-KZ" dirty="0" smtClean="0"/>
              <a:t>К</a:t>
            </a:r>
            <a:r>
              <a:rPr lang="kk-KZ" baseline="-25000" dirty="0" smtClean="0"/>
              <a:t>АӨ</a:t>
            </a:r>
            <a:r>
              <a:rPr lang="kk-KZ" dirty="0" smtClean="0"/>
              <a:t>=          </a:t>
            </a:r>
            <a:r>
              <a:rPr lang="ru-RU" dirty="0" smtClean="0"/>
              <a:t>≥</a:t>
            </a:r>
            <a:r>
              <a:rPr lang="en-AU" dirty="0" smtClean="0"/>
              <a:t>2</a:t>
            </a:r>
            <a:endParaRPr lang="ru-RU" dirty="0" smtClean="0"/>
          </a:p>
          <a:p>
            <a:r>
              <a:rPr lang="kk-KZ" dirty="0" smtClean="0"/>
              <a:t>Бұл көрсеткіш өтімді құралдардың жедел және қысқа мерзімді міндеттемелер сомасын өтетінін белгілеуге мүмкіндік береді.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785794"/>
            <a:ext cx="695327" cy="792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8">
      <a:dk1>
        <a:sysClr val="windowText" lastClr="000000"/>
      </a:dk1>
      <a:lt1>
        <a:sysClr val="window" lastClr="FFFFFF"/>
      </a:lt1>
      <a:dk2>
        <a:srgbClr val="7030A0"/>
      </a:dk2>
      <a:lt2>
        <a:srgbClr val="DBF5F9"/>
      </a:lt2>
      <a:accent1>
        <a:srgbClr val="FF0000"/>
      </a:accent1>
      <a:accent2>
        <a:srgbClr val="FFFF00"/>
      </a:accent2>
      <a:accent3>
        <a:srgbClr val="0BD0D9"/>
      </a:accent3>
      <a:accent4>
        <a:srgbClr val="FFFF00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330</Words>
  <Application>Microsoft Office PowerPoint</Application>
  <PresentationFormat>Экран (4:3)</PresentationFormat>
  <Paragraphs>63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КӘСІПОРЫННЫҢ БАЛАНС ӨТІМДІЛІГІН ТАЛДАУ </vt:lpstr>
      <vt:lpstr>Слайд 2</vt:lpstr>
      <vt:lpstr>Өтімділік дәрежесіне байланысты кәсіпорын  активтері келесі топтарға бөлінеді:</vt:lpstr>
      <vt:lpstr>Баланс пассивтері оларды қайтарым немесе төлеу  уақытына мерзіміне байланысты топтастырылады. </vt:lpstr>
      <vt:lpstr>Слайд 5</vt:lpstr>
      <vt:lpstr>Слайд 6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КӘСІПОРЫННЫҢ БАЛАНС ӨТІМДІЛІГІН ТАЛДАУ </dc:title>
  <dc:creator>Пользователь</dc:creator>
  <cp:lastModifiedBy>Пользователь</cp:lastModifiedBy>
  <cp:revision>2</cp:revision>
  <dcterms:created xsi:type="dcterms:W3CDTF">2009-02-12T15:37:53Z</dcterms:created>
  <dcterms:modified xsi:type="dcterms:W3CDTF">2009-02-12T15:50:06Z</dcterms:modified>
</cp:coreProperties>
</file>